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1"/>
  </p:normalViewPr>
  <p:slideViewPr>
    <p:cSldViewPr snapToGrid="0">
      <p:cViewPr varScale="1">
        <p:scale>
          <a:sx n="115" d="100"/>
          <a:sy n="115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3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64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8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20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88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8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3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0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1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4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22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00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3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09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B66D-2D6C-264D-A5ED-71ED72EB8CE2}" type="datetimeFigureOut">
              <a:rPr lang="fr-FR" smtClean="0"/>
              <a:t>03/10/2024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AC8C57-2E45-AC44-AEEC-8A8BC0561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13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WordPress" TargetMode="External"/><Relationship Id="rId2" Type="http://schemas.openxmlformats.org/officeDocument/2006/relationships/hyperlink" Target="https://www.hostinger.fr/tutoriels/quest-ce-que-wordpress?utm_campaign=Generic-Tutorials-DSA%7CNT:Se%7CLO:FR-t2&amp;utm_medium=ppc&amp;gad_source=1&amp;gbraid=0AAAAADMy-hb5WzemgtuH_2C_mxWhLllow&amp;gclid=CjwKCAjwl6-3BhBWEiwApN6_kjUABbG1dKAPQB-Z0l0Dp9bDJa8p8vehmMO3ZAiW156U9WCLVVVkGxoCelUQAvD_Bw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phibee.fr/avantages-et-inconvenients-wordpress-le-guide-compl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BF2FB-EDFA-0A42-6808-74FCC2B4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9829"/>
            <a:ext cx="9061351" cy="1646302"/>
          </a:xfrm>
        </p:spPr>
        <p:txBody>
          <a:bodyPr/>
          <a:lstStyle/>
          <a:p>
            <a:r>
              <a:rPr lang="fr-FR" dirty="0"/>
              <a:t>Présentation du CMS de WordPress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4CCE65-8B3A-1DD2-4DC0-BDCB7EB39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WordPress Logo : histoire, signification et évolution, symbole">
            <a:extLst>
              <a:ext uri="{FF2B5EF4-FFF2-40B4-BE49-F238E27FC236}">
                <a16:creationId xmlns:a16="http://schemas.microsoft.com/office/drawing/2014/main" id="{8905DB8E-384C-EF7B-6443-F42253CD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04" y="93194"/>
            <a:ext cx="1749196" cy="16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4EBFFD1-B994-9C35-3F95-2E185E030C87}"/>
              </a:ext>
            </a:extLst>
          </p:cNvPr>
          <p:cNvSpPr txBox="1"/>
          <p:nvPr/>
        </p:nvSpPr>
        <p:spPr>
          <a:xfrm>
            <a:off x="7949139" y="0"/>
            <a:ext cx="41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Nolann Galteau &amp; </a:t>
            </a:r>
            <a:r>
              <a:rPr lang="fr-FR" dirty="0" err="1"/>
              <a:t>Auxance</a:t>
            </a:r>
            <a:r>
              <a:rPr lang="fr-FR" dirty="0"/>
              <a:t> </a:t>
            </a:r>
            <a:r>
              <a:rPr lang="fr-FR" dirty="0" err="1"/>
              <a:t>Dalichampt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96FEAC-FF3D-970B-14B6-1CC7CF4F79C6}"/>
              </a:ext>
            </a:extLst>
          </p:cNvPr>
          <p:cNvSpPr txBox="1"/>
          <p:nvPr/>
        </p:nvSpPr>
        <p:spPr>
          <a:xfrm>
            <a:off x="0" y="0"/>
            <a:ext cx="2621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Lycée Pau Louis Courier</a:t>
            </a:r>
          </a:p>
          <a:p>
            <a:r>
              <a:rPr lang="fr-FR" dirty="0"/>
              <a:t>BTS SIO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B601D9-62AD-5A13-BAA1-D8618A40B8EA}"/>
              </a:ext>
            </a:extLst>
          </p:cNvPr>
          <p:cNvSpPr txBox="1"/>
          <p:nvPr/>
        </p:nvSpPr>
        <p:spPr>
          <a:xfrm>
            <a:off x="10035640" y="648866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 septembre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A58E36E-C420-4AC8-E0B2-A8602E38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1457"/>
            <a:ext cx="3498652" cy="6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4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A1321-BD4D-E0C3-FFF7-A853D481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 avec d’autre CMS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C44047D-F360-B963-093E-2218EC9DA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10454"/>
              </p:ext>
            </p:extLst>
          </p:nvPr>
        </p:nvGraphicFramePr>
        <p:xfrm>
          <a:off x="677334" y="1270000"/>
          <a:ext cx="8727166" cy="5330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078">
                  <a:extLst>
                    <a:ext uri="{9D8B030D-6E8A-4147-A177-3AD203B41FA5}">
                      <a16:colId xmlns:a16="http://schemas.microsoft.com/office/drawing/2014/main" val="4083660543"/>
                    </a:ext>
                  </a:extLst>
                </a:gridCol>
                <a:gridCol w="1736272">
                  <a:extLst>
                    <a:ext uri="{9D8B030D-6E8A-4147-A177-3AD203B41FA5}">
                      <a16:colId xmlns:a16="http://schemas.microsoft.com/office/drawing/2014/main" val="1425938277"/>
                    </a:ext>
                  </a:extLst>
                </a:gridCol>
                <a:gridCol w="1736272">
                  <a:extLst>
                    <a:ext uri="{9D8B030D-6E8A-4147-A177-3AD203B41FA5}">
                      <a16:colId xmlns:a16="http://schemas.microsoft.com/office/drawing/2014/main" val="4183596"/>
                    </a:ext>
                  </a:extLst>
                </a:gridCol>
                <a:gridCol w="1736272">
                  <a:extLst>
                    <a:ext uri="{9D8B030D-6E8A-4147-A177-3AD203B41FA5}">
                      <a16:colId xmlns:a16="http://schemas.microsoft.com/office/drawing/2014/main" val="1699326481"/>
                    </a:ext>
                  </a:extLst>
                </a:gridCol>
                <a:gridCol w="1736272">
                  <a:extLst>
                    <a:ext uri="{9D8B030D-6E8A-4147-A177-3AD203B41FA5}">
                      <a16:colId xmlns:a16="http://schemas.microsoft.com/office/drawing/2014/main" val="1253542959"/>
                    </a:ext>
                  </a:extLst>
                </a:gridCol>
              </a:tblGrid>
              <a:tr h="207560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Critères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WordPress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Joomla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Drupal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 err="1">
                          <a:effectLst/>
                        </a:rPr>
                        <a:t>Ghost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3481928005"/>
                  </a:ext>
                </a:extLst>
              </a:tr>
              <a:tr h="504374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Nature du projet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Blogs, e-commerce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Blogs, contenu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  <a:latin typeface="Liberation Serif"/>
                          <a:ea typeface="NSimSun" panose="02010609030101010101" pitchFamily="49" charset="-122"/>
                          <a:cs typeface="Lucida Sans" panose="020B0602030504020204" pitchFamily="34" charset="77"/>
                        </a:rPr>
                        <a:t>Application web</a:t>
                      </a: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Sites complexes, institutionnels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2218434417"/>
                  </a:ext>
                </a:extLst>
              </a:tr>
              <a:tr h="653377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Fréquences des mises à jours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Mensuelle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Tous les 2 mois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Annuelle ou biannuelle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Correctifs fréquents, maj majeures 2-3 ans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3665925415"/>
                  </a:ext>
                </a:extLst>
              </a:tr>
              <a:tr h="507947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Les performances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Moyennes (avec optimisation)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Très rapides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Moyennes (extensions lourdes)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Très rapides (sites complexes)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3974898840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Le nombre de plugins fournis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&gt; 60 000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Très peu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~47000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~48 000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3763343191"/>
                  </a:ext>
                </a:extLst>
              </a:tr>
              <a:tr h="355371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La part de marché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&gt; 40 %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&lt; 1 %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~3 %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~1,5 %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2131027276"/>
                  </a:ext>
                </a:extLst>
              </a:tr>
              <a:tr h="507947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La qualité de l’assistance technique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Excellente (communautaire + payant)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Payant (abonnement)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Active, mais limitée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Bon support technique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1251590626"/>
                  </a:ext>
                </a:extLst>
              </a:tr>
              <a:tr h="507947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La communauté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Très vaste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Petite, mais active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Active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Forte, développeurs orientés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1710703494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La facilité d’utilisation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Très facile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Très facile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Moyenne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Difficile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1372651084"/>
                  </a:ext>
                </a:extLst>
              </a:tr>
              <a:tr h="504374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Les serveur web pris en charge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Apache, Nginx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Nginx, Apache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Apache, Nginx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Apache, Nginx, IIS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72672486"/>
                  </a:ext>
                </a:extLst>
              </a:tr>
              <a:tr h="507947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Les bases de données supportées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MySQL, MariaDB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SQLite, MySQL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MySQL, MariaDB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MySQL, PostgreSQL, SQLite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1068924515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La gestion des utilisateurs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Bonne (rôles multiples)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>
                          <a:effectLst/>
                        </a:rPr>
                        <a:t>Limité</a:t>
                      </a:r>
                      <a:endParaRPr lang="fr-FR" sz="800" kern="15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Très détaillée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kern="150" dirty="0">
                          <a:effectLst/>
                        </a:rPr>
                        <a:t>Très robuste</a:t>
                      </a:r>
                      <a:endParaRPr lang="fr-FR" sz="8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Lucida Sans" panose="020B0602030504020204" pitchFamily="34" charset="77"/>
                      </a:endParaRPr>
                    </a:p>
                  </a:txBody>
                  <a:tcPr marL="23470" marR="23470" marT="23470" marB="23470"/>
                </a:tc>
                <a:extLst>
                  <a:ext uri="{0D108BD9-81ED-4DB2-BD59-A6C34878D82A}">
                    <a16:rowId xmlns:a16="http://schemas.microsoft.com/office/drawing/2014/main" val="3284327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48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B4FB7-F02F-08DE-7A37-16F6BCD2E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  <a:latin typeface=".SF NS"/>
              </a:rPr>
              <a:t>Conclusion</a:t>
            </a:r>
            <a:br>
              <a:rPr lang="fr-FR" dirty="0">
                <a:solidFill>
                  <a:srgbClr val="91C325"/>
                </a:solidFill>
                <a:effectLst/>
                <a:latin typeface=".SF NS"/>
              </a:rPr>
            </a:br>
            <a:endParaRPr lang="fr-FR" dirty="0">
              <a:solidFill>
                <a:srgbClr val="91C325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722773B-D770-E023-A5AC-B5295922F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09053"/>
            <a:ext cx="8596668" cy="506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9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754C7-086D-C303-362F-5C12BFFF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EBCF94-7DE1-9304-86C5-57653B0C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9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16018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B6D0D-C782-7828-1FB4-621B7C02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B001D-A9AC-56DC-BB40-264E872D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Hostinger</a:t>
            </a:r>
            <a:r>
              <a:rPr lang="fr-FR" dirty="0"/>
              <a:t> : </a:t>
            </a:r>
            <a:r>
              <a:rPr lang="fr-FR" dirty="0">
                <a:hlinkClick r:id="rId2"/>
              </a:rPr>
              <a:t>Lien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Wikipedia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Lien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AmphiBee</a:t>
            </a:r>
            <a:r>
              <a:rPr lang="fr-FR" dirty="0"/>
              <a:t> : </a:t>
            </a:r>
            <a:r>
              <a:rPr lang="fr-FR" dirty="0">
                <a:hlinkClick r:id="rId4"/>
              </a:rPr>
              <a:t>Lien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47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469CB-E4F4-D152-FA0C-B3107050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Plan: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09A14-2C09-36B6-D3A1-60D390FFB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E0E0E"/>
                </a:solidFill>
                <a:effectLst/>
                <a:latin typeface=".SF NS"/>
              </a:rPr>
              <a:t>Qu’est-ce qu’un CMS ?</a:t>
            </a:r>
            <a:endParaRPr lang="fr-FR" dirty="0">
              <a:solidFill>
                <a:srgbClr val="0E0E0E"/>
              </a:solidFill>
              <a:latin typeface=".SF NS"/>
            </a:endParaRPr>
          </a:p>
          <a:p>
            <a:r>
              <a:rPr lang="fr-FR" dirty="0">
                <a:solidFill>
                  <a:srgbClr val="0E0E0E"/>
                </a:solidFill>
                <a:effectLst/>
                <a:latin typeface=".SF NS"/>
              </a:rPr>
              <a:t>Introduction à WordPress</a:t>
            </a:r>
          </a:p>
          <a:p>
            <a:r>
              <a:rPr lang="fr-FR" dirty="0"/>
              <a:t>Interface de WordPress</a:t>
            </a:r>
            <a:endParaRPr lang="fr-FR" dirty="0">
              <a:solidFill>
                <a:srgbClr val="0E0E0E"/>
              </a:solidFill>
              <a:effectLst/>
              <a:latin typeface=".SF NS"/>
            </a:endParaRPr>
          </a:p>
          <a:p>
            <a:r>
              <a:rPr lang="fr-FR" dirty="0">
                <a:solidFill>
                  <a:srgbClr val="0E0E0E"/>
                </a:solidFill>
                <a:effectLst/>
                <a:latin typeface=".SF NS"/>
              </a:rPr>
              <a:t>Fonctionnalités clés de WordPress</a:t>
            </a:r>
          </a:p>
          <a:p>
            <a:r>
              <a:rPr lang="fr-FR" dirty="0">
                <a:solidFill>
                  <a:schemeClr val="tx1"/>
                </a:solidFill>
                <a:effectLst/>
                <a:latin typeface=".SF NS"/>
              </a:rPr>
              <a:t>Catalogue des plugins</a:t>
            </a:r>
          </a:p>
          <a:p>
            <a:r>
              <a:rPr lang="fr-FR" dirty="0">
                <a:solidFill>
                  <a:srgbClr val="0E0E0E"/>
                </a:solidFill>
                <a:effectLst/>
                <a:latin typeface=".SF NS"/>
              </a:rPr>
              <a:t>Avantages de WordPress</a:t>
            </a:r>
          </a:p>
          <a:p>
            <a:r>
              <a:rPr lang="fr-FR" dirty="0">
                <a:solidFill>
                  <a:srgbClr val="0E0E0E"/>
                </a:solidFill>
                <a:effectLst/>
                <a:latin typeface=".SF NS"/>
              </a:rPr>
              <a:t>Inconvénients de WordPress</a:t>
            </a:r>
          </a:p>
          <a:p>
            <a:r>
              <a:rPr lang="fr-FR" dirty="0">
                <a:solidFill>
                  <a:srgbClr val="0E0E0E"/>
                </a:solidFill>
                <a:latin typeface=".SF NS"/>
              </a:rPr>
              <a:t>Comparaison avec d’autre CMS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rgbClr val="0E0E0E"/>
                </a:solidFill>
                <a:effectLst/>
                <a:latin typeface=".SF NS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0391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C9C4A-3A10-278C-A7D3-CA1DF380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  <a:latin typeface=".SF NS"/>
              </a:rPr>
              <a:t>Qu’est-ce qu’un CMS ?</a:t>
            </a:r>
            <a:br>
              <a:rPr lang="fr-FR" dirty="0">
                <a:latin typeface=".SF NS"/>
              </a:rPr>
            </a:br>
            <a:endParaRPr lang="fr-FR" dirty="0"/>
          </a:p>
        </p:txBody>
      </p:sp>
      <p:pic>
        <p:nvPicPr>
          <p:cNvPr id="2050" name="Picture 2" descr="Qu'est-ce que le Content Management System (CMS) ? - GALILÉE GROUPE  DATASOLUTION">
            <a:extLst>
              <a:ext uri="{FF2B5EF4-FFF2-40B4-BE49-F238E27FC236}">
                <a16:creationId xmlns:a16="http://schemas.microsoft.com/office/drawing/2014/main" id="{9B4C89EF-6629-D62F-EA26-055F517CF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37" y="1616603"/>
            <a:ext cx="7185461" cy="48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4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30421-A174-0B45-04EE-5A4980B6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  <a:latin typeface=".SF NS"/>
              </a:rPr>
              <a:t>Introduction de WordPress</a:t>
            </a:r>
            <a:br>
              <a:rPr lang="fr-FR" dirty="0">
                <a:effectLst/>
                <a:latin typeface=".SF NS"/>
              </a:rPr>
            </a:b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6BDC56D-438A-3777-D4AC-D9ECC63A9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32066"/>
            <a:ext cx="9141907" cy="42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D0246-E629-164E-E10E-75AAB4C9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de WordPress</a:t>
            </a:r>
          </a:p>
        </p:txBody>
      </p:sp>
      <p:pic>
        <p:nvPicPr>
          <p:cNvPr id="4098" name="Picture 2" descr="Les écrans d'administration – WordPress en Français">
            <a:extLst>
              <a:ext uri="{FF2B5EF4-FFF2-40B4-BE49-F238E27FC236}">
                <a16:creationId xmlns:a16="http://schemas.microsoft.com/office/drawing/2014/main" id="{C7B611BD-940D-AA39-340B-0D1C74E08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00" y="2160588"/>
            <a:ext cx="8262038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6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D0778-1CF5-06AB-B0B1-739A1098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  <a:latin typeface=".SF NS"/>
              </a:rPr>
              <a:t>Fonctionnalités clés de WordPress</a:t>
            </a:r>
            <a:br>
              <a:rPr lang="fr-FR" dirty="0">
                <a:effectLst/>
                <a:latin typeface=".SF NS"/>
              </a:rPr>
            </a:br>
            <a:endParaRPr lang="fr-FR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D23E5EB8-DE01-EEA3-50FB-E3E6C96BE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213816"/>
            <a:ext cx="9213270" cy="31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1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CAF02-D75C-D73B-80ED-B9B78AF3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  <a:latin typeface=".SF NS"/>
              </a:rPr>
              <a:t>Catalogue des plugins</a:t>
            </a:r>
            <a:endParaRPr lang="fr-FR" dirty="0"/>
          </a:p>
        </p:txBody>
      </p:sp>
      <p:pic>
        <p:nvPicPr>
          <p:cNvPr id="5122" name="Picture 2" descr="How to Install WordPress Plugins: A Quick Guide - 10Web">
            <a:extLst>
              <a:ext uri="{FF2B5EF4-FFF2-40B4-BE49-F238E27FC236}">
                <a16:creationId xmlns:a16="http://schemas.microsoft.com/office/drawing/2014/main" id="{8A00EBD0-2365-EDE5-5350-E036F7BBE2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7634" r="7663" b="7459"/>
          <a:stretch/>
        </p:blipFill>
        <p:spPr bwMode="auto">
          <a:xfrm>
            <a:off x="677334" y="1469204"/>
            <a:ext cx="8470763" cy="468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5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A33450-95E8-1AEB-ACF4-252D2F60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  <a:latin typeface=".SF NS"/>
              </a:rPr>
              <a:t>Avantages de WordPress</a:t>
            </a:r>
            <a:endParaRPr lang="fr-FR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5F070910-3335-9E4C-7A91-59F0EB41D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0000"/>
            <a:ext cx="8610929" cy="52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8755A-49CE-6E90-AA3E-D41A1E9E6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  <a:latin typeface=".SF NS"/>
              </a:rPr>
              <a:t>Inconvénients de WordPress</a:t>
            </a:r>
            <a:br>
              <a:rPr lang="fr-FR" dirty="0">
                <a:effectLst/>
                <a:latin typeface=".SF NS"/>
              </a:rPr>
            </a:br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CC18091F-55F5-5EED-8748-304C530F1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27356"/>
            <a:ext cx="8744971" cy="51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25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{DA1E7698-79FD-6D43-AEFD-AA84B77DEA47}tf10001060</Template>
  <TotalTime>133</TotalTime>
  <Words>281</Words>
  <Application>Microsoft Macintosh PowerPoint</Application>
  <PresentationFormat>Grand écran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.SF NS</vt:lpstr>
      <vt:lpstr>Arial</vt:lpstr>
      <vt:lpstr>Liberation Serif</vt:lpstr>
      <vt:lpstr>Trebuchet MS</vt:lpstr>
      <vt:lpstr>Wingdings 3</vt:lpstr>
      <vt:lpstr>Facette</vt:lpstr>
      <vt:lpstr>Présentation du CMS de WordPress</vt:lpstr>
      <vt:lpstr>Plan: </vt:lpstr>
      <vt:lpstr>Qu’est-ce qu’un CMS ? </vt:lpstr>
      <vt:lpstr>Introduction de WordPress </vt:lpstr>
      <vt:lpstr>Interface de WordPress</vt:lpstr>
      <vt:lpstr>Fonctionnalités clés de WordPress </vt:lpstr>
      <vt:lpstr>Catalogue des plugins</vt:lpstr>
      <vt:lpstr>Avantages de WordPress</vt:lpstr>
      <vt:lpstr>Inconvénients de WordPress </vt:lpstr>
      <vt:lpstr>Comparaison avec d’autre CMS</vt:lpstr>
      <vt:lpstr>Conclusion </vt:lpstr>
      <vt:lpstr>Présentation PowerPoint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CMS de WordPress</dc:title>
  <dc:creator>Nolann Galteau</dc:creator>
  <cp:lastModifiedBy>Nolann Galteau</cp:lastModifiedBy>
  <cp:revision>8</cp:revision>
  <dcterms:created xsi:type="dcterms:W3CDTF">2024-09-19T13:04:33Z</dcterms:created>
  <dcterms:modified xsi:type="dcterms:W3CDTF">2024-10-03T13:05:14Z</dcterms:modified>
</cp:coreProperties>
</file>